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C5C5A3E5-5339-44FF-BE6E-297C6EDD4591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170EC033-E0F4-4163-9AD1-64E333BDDB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56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2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232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92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82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3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474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74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89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28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518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Stand: März 2021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56BDEC-8E2B-44AB-9B63-6121FB1C0A9C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08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116@schulverwaltung.bremen.d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Schule St. Magnus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1179576" y="1815883"/>
            <a:ext cx="9976104" cy="4053211"/>
          </a:xfrm>
        </p:spPr>
        <p:txBody>
          <a:bodyPr>
            <a:noAutofit/>
          </a:bodyPr>
          <a:lstStyle/>
          <a:p>
            <a:pPr marL="0" lvl="1" indent="0" defTabSz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Informationen zur Schule</a:t>
            </a:r>
          </a:p>
          <a:p>
            <a:pPr lvl="1" defTabSz="457200">
              <a:lnSpc>
                <a:spcPct val="107000"/>
              </a:lnSpc>
              <a:spcAft>
                <a:spcPts val="800"/>
              </a:spcAft>
              <a:buFont typeface="Calibri Light" panose="020F030202020403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unserer Schule lernen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circa 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200 Schülerinnen und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Schüler. </a:t>
            </a:r>
          </a:p>
          <a:p>
            <a:pPr lvl="1" defTabSz="457200">
              <a:lnSpc>
                <a:spcPct val="107000"/>
              </a:lnSpc>
              <a:spcAft>
                <a:spcPts val="800"/>
              </a:spcAft>
              <a:buFont typeface="Calibri Light" panose="020F030202020403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Ungefähr 25 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Personen unterschiedlicher Profession arbeiten an unserer Schule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(Lehrkräfte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pädagogische 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Fachkräfte,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Schulassistenzen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Studierende, Bundesfreiwillige, Verwaltungsangestellte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Hausmeister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1" defTabSz="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Neben den Klassenräumen verfügt unsere Schule über kleine Differenzierungs- und Arbeitsräume, einen großen </a:t>
            </a:r>
            <a:r>
              <a:rPr lang="de-DE" sz="24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Musikraum, </a:t>
            </a:r>
            <a:r>
              <a:rPr lang="de-DE" sz="2400" dirty="0" smtClean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einen Werkraum, eine Kinderküche, eine Sporthalle und die Verwaltungsräume.</a:t>
            </a:r>
            <a:endParaRPr lang="de-DE" sz="24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1</a:t>
            </a:fld>
            <a:endParaRPr lang="de-DE"/>
          </a:p>
        </p:txBody>
      </p:sp>
      <p:pic>
        <p:nvPicPr>
          <p:cNvPr id="10" name="Grafik 9" descr="AN04304_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201" y="365126"/>
            <a:ext cx="1875791" cy="755015"/>
          </a:xfrm>
          <a:prstGeom prst="rect">
            <a:avLst/>
          </a:prstGeom>
          <a:noFill/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172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AN04304_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353" y="227966"/>
            <a:ext cx="1875791" cy="755015"/>
          </a:xfrm>
          <a:prstGeom prst="rect">
            <a:avLst/>
          </a:prstGeom>
          <a:noFill/>
        </p:spPr>
      </p:pic>
      <p:sp>
        <p:nvSpPr>
          <p:cNvPr id="2" name="Rechteck 1"/>
          <p:cNvSpPr/>
          <p:nvPr/>
        </p:nvSpPr>
        <p:spPr>
          <a:xfrm>
            <a:off x="533463" y="1399033"/>
            <a:ext cx="11128248" cy="4417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Verlässliche Grundschule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Die Grundschule St. Magnus ist eine verlässliche </a:t>
            </a:r>
            <a:r>
              <a:rPr lang="de-DE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Bremer Grundschule, das bedeutet, die </a:t>
            </a:r>
            <a:r>
              <a:rPr lang="de-DE" sz="2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Kinder bleiben jeden Tag verlässlich von 08.00 bis 13.00 Uhr in der Schule</a:t>
            </a:r>
            <a:r>
              <a:rPr lang="de-DE" sz="24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          Der Schultag in der Schule St. Magnus startet bereits um 7.50 Uhr.</a:t>
            </a:r>
            <a:endParaRPr lang="de-DE" sz="2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Unser Stundenplan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ist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 Kind orientiert,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 dass ausgewogene Konzentrations- und Entspannungszeiten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sich abwechseln. Das Frühstück und die Bewegungszeiten auf dem Schulhof liegen zwischen den vier Unterrichtsstunden. Die Stunden haben eine Länge von jeweils 60 Minuten.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 der ersten Klasse werden die Fächer Deutsch, Mathematik, Sachunterricht, Kunst, Musik und Sport unterrichtet.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2</a:t>
            </a:fld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8888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92067" y="635634"/>
            <a:ext cx="7708391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Exemplarischer Stundenplan für eine 1. Klasse</a:t>
            </a:r>
          </a:p>
        </p:txBody>
      </p:sp>
      <p:pic>
        <p:nvPicPr>
          <p:cNvPr id="4" name="Grafik 3" descr="AN04304_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225" y="230214"/>
            <a:ext cx="1875791" cy="755015"/>
          </a:xfrm>
          <a:prstGeom prst="rect">
            <a:avLst/>
          </a:prstGeom>
          <a:noFill/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Schule St. Magnus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3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00436"/>
              </p:ext>
            </p:extLst>
          </p:nvPr>
        </p:nvGraphicFramePr>
        <p:xfrm>
          <a:off x="2333415" y="1290646"/>
          <a:ext cx="7258882" cy="40227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0262">
                  <a:extLst>
                    <a:ext uri="{9D8B030D-6E8A-4147-A177-3AD203B41FA5}">
                      <a16:colId xmlns:a16="http://schemas.microsoft.com/office/drawing/2014/main" val="1473543562"/>
                    </a:ext>
                  </a:extLst>
                </a:gridCol>
                <a:gridCol w="1006134">
                  <a:extLst>
                    <a:ext uri="{9D8B030D-6E8A-4147-A177-3AD203B41FA5}">
                      <a16:colId xmlns:a16="http://schemas.microsoft.com/office/drawing/2014/main" val="3802674094"/>
                    </a:ext>
                  </a:extLst>
                </a:gridCol>
                <a:gridCol w="1006134">
                  <a:extLst>
                    <a:ext uri="{9D8B030D-6E8A-4147-A177-3AD203B41FA5}">
                      <a16:colId xmlns:a16="http://schemas.microsoft.com/office/drawing/2014/main" val="443488955"/>
                    </a:ext>
                  </a:extLst>
                </a:gridCol>
                <a:gridCol w="1006134">
                  <a:extLst>
                    <a:ext uri="{9D8B030D-6E8A-4147-A177-3AD203B41FA5}">
                      <a16:colId xmlns:a16="http://schemas.microsoft.com/office/drawing/2014/main" val="1806818722"/>
                    </a:ext>
                  </a:extLst>
                </a:gridCol>
                <a:gridCol w="1006134">
                  <a:extLst>
                    <a:ext uri="{9D8B030D-6E8A-4147-A177-3AD203B41FA5}">
                      <a16:colId xmlns:a16="http://schemas.microsoft.com/office/drawing/2014/main" val="4111786632"/>
                    </a:ext>
                  </a:extLst>
                </a:gridCol>
                <a:gridCol w="1006134">
                  <a:extLst>
                    <a:ext uri="{9D8B030D-6E8A-4147-A177-3AD203B41FA5}">
                      <a16:colId xmlns:a16="http://schemas.microsoft.com/office/drawing/2014/main" val="3731917915"/>
                    </a:ext>
                  </a:extLst>
                </a:gridCol>
                <a:gridCol w="1197950">
                  <a:extLst>
                    <a:ext uri="{9D8B030D-6E8A-4147-A177-3AD203B41FA5}">
                      <a16:colId xmlns:a16="http://schemas.microsoft.com/office/drawing/2014/main" val="513343623"/>
                    </a:ext>
                  </a:extLst>
                </a:gridCol>
              </a:tblGrid>
              <a:tr h="478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Montag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Dienstag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Mittwoch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Donnerstag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Freitag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935879852"/>
                  </a:ext>
                </a:extLst>
              </a:tr>
              <a:tr h="168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Beginn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7.50 Uhr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3200838427"/>
                  </a:ext>
                </a:extLst>
              </a:tr>
              <a:tr h="541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1. Stunde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Klassenstunde</a:t>
                      </a:r>
                      <a:endParaRPr kumimoji="0" lang="de-DE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00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000" dirty="0" smtClean="0">
                          <a:effectLst/>
                        </a:rPr>
                        <a:t>Klassenstunde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08.00 - 09.00 Uhr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3597087466"/>
                  </a:ext>
                </a:extLst>
              </a:tr>
              <a:tr h="144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Frühstück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15 Minuten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3683467175"/>
                  </a:ext>
                </a:extLst>
              </a:tr>
              <a:tr h="520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2.  Stunde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de-DE" sz="15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de-DE" sz="15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09.15 - 10.15 Uhr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3547284410"/>
                  </a:ext>
                </a:extLst>
              </a:tr>
              <a:tr h="144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Hofzeit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25 Minuten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496109057"/>
                  </a:ext>
                </a:extLst>
              </a:tr>
              <a:tr h="520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3.  Stunde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de-DE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endParaRPr lang="de-DE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10.40 - 11.40 Uhr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1516535081"/>
                  </a:ext>
                </a:extLst>
              </a:tr>
              <a:tr h="144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Hofzeit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20 Minuten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2030000917"/>
                  </a:ext>
                </a:extLst>
              </a:tr>
              <a:tr h="541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4.  Stunde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50" dirty="0" smtClean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 smtClean="0">
                          <a:effectLst/>
                        </a:rPr>
                        <a:t>Klassenstunde</a:t>
                      </a:r>
                      <a:endParaRPr lang="de-DE" sz="105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GB" sz="11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effectLst/>
                        </a:rPr>
                        <a:t>         </a:t>
                      </a:r>
                      <a:r>
                        <a:rPr lang="de-DE" sz="1100" dirty="0" err="1" smtClean="0">
                          <a:effectLst/>
                        </a:rPr>
                        <a:t>Spo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12.00 - 13.00 Uhr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2978121551"/>
                  </a:ext>
                </a:extLst>
              </a:tr>
              <a:tr h="144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2426423316"/>
                  </a:ext>
                </a:extLst>
              </a:tr>
              <a:tr h="507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8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5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944640991"/>
                  </a:ext>
                </a:extLst>
              </a:tr>
              <a:tr h="164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145" marR="65145" marT="0" marB="0" anchor="ctr"/>
                </a:tc>
                <a:extLst>
                  <a:ext uri="{0D108BD9-81ED-4DB2-BD59-A6C34878D82A}">
                    <a16:rowId xmlns:a16="http://schemas.microsoft.com/office/drawing/2014/main" val="293556605"/>
                  </a:ext>
                </a:extLst>
              </a:tr>
            </a:tbl>
          </a:graphicData>
        </a:graphic>
      </p:graphicFrame>
      <p:sp>
        <p:nvSpPr>
          <p:cNvPr id="8" name="Rechteck 7"/>
          <p:cNvSpPr/>
          <p:nvPr/>
        </p:nvSpPr>
        <p:spPr>
          <a:xfrm>
            <a:off x="2192067" y="5415024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>
                <a:ea typeface="Times New Roman" panose="02020603050405020304" pitchFamily="18" charset="0"/>
              </a:rPr>
              <a:t>	=	</a:t>
            </a:r>
            <a:r>
              <a:rPr lang="de-DE" sz="1000" dirty="0" smtClean="0">
                <a:ea typeface="Times New Roman" panose="02020603050405020304" pitchFamily="18" charset="0"/>
              </a:rPr>
              <a:t>Frau/ Herr xxx (Mathematik</a:t>
            </a:r>
            <a:r>
              <a:rPr lang="de-DE" sz="1000" dirty="0">
                <a:ea typeface="Times New Roman" panose="02020603050405020304" pitchFamily="18" charset="0"/>
              </a:rPr>
              <a:t>, Sachunterricht, Sport, Kunst</a:t>
            </a:r>
            <a:r>
              <a:rPr lang="de-DE" sz="1000" dirty="0" smtClean="0"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 smtClean="0">
                <a:ea typeface="Times New Roman" panose="02020603050405020304" pitchFamily="18" charset="0"/>
              </a:rPr>
              <a:t> </a:t>
            </a:r>
            <a:endParaRPr lang="de-DE" sz="1000" dirty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>
                <a:ea typeface="Times New Roman" panose="02020603050405020304" pitchFamily="18" charset="0"/>
              </a:rPr>
              <a:t>	=	</a:t>
            </a:r>
            <a:r>
              <a:rPr lang="de-DE" sz="1000" dirty="0" smtClean="0">
                <a:ea typeface="Times New Roman" panose="02020603050405020304" pitchFamily="18" charset="0"/>
              </a:rPr>
              <a:t>Frau/ Herr xxx  (Deutsch</a:t>
            </a:r>
            <a:r>
              <a:rPr lang="de-DE" sz="1000" dirty="0">
                <a:ea typeface="Times New Roman" panose="02020603050405020304" pitchFamily="18" charset="0"/>
              </a:rPr>
              <a:t>, Musik)</a:t>
            </a:r>
          </a:p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>
                <a:ea typeface="Times New Roman" panose="02020603050405020304" pitchFamily="18" charset="0"/>
              </a:rPr>
              <a:t>	=	</a:t>
            </a:r>
            <a:r>
              <a:rPr lang="de-DE" sz="1000" dirty="0" smtClean="0">
                <a:ea typeface="Times New Roman" panose="02020603050405020304" pitchFamily="18" charset="0"/>
              </a:rPr>
              <a:t>Frau/ Herr xxx   (Klassenstunde/Betreuung</a:t>
            </a:r>
            <a:r>
              <a:rPr lang="de-DE" sz="1000" dirty="0"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  <a:tabLst>
                <a:tab pos="457200" algn="l"/>
                <a:tab pos="685800" algn="l"/>
              </a:tabLst>
            </a:pPr>
            <a:r>
              <a:rPr lang="de-DE" sz="10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  <p:sp>
        <p:nvSpPr>
          <p:cNvPr id="9" name="Gleichschenkliges Dreieck 8"/>
          <p:cNvSpPr/>
          <p:nvPr/>
        </p:nvSpPr>
        <p:spPr>
          <a:xfrm>
            <a:off x="3646319" y="2023106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Gleichschenkliges Dreieck 9"/>
          <p:cNvSpPr/>
          <p:nvPr/>
        </p:nvSpPr>
        <p:spPr>
          <a:xfrm>
            <a:off x="2333415" y="5481633"/>
            <a:ext cx="156363" cy="1625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Gleichschenkliges Dreieck 10"/>
          <p:cNvSpPr/>
          <p:nvPr/>
        </p:nvSpPr>
        <p:spPr>
          <a:xfrm>
            <a:off x="4721431" y="2023106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Gleichschenkliges Dreieck 11"/>
          <p:cNvSpPr/>
          <p:nvPr/>
        </p:nvSpPr>
        <p:spPr>
          <a:xfrm>
            <a:off x="6673980" y="2712482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/>
          <p:cNvSpPr/>
          <p:nvPr/>
        </p:nvSpPr>
        <p:spPr>
          <a:xfrm>
            <a:off x="3651043" y="2731913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Gleichschenkliges Dreieck 13"/>
          <p:cNvSpPr/>
          <p:nvPr/>
        </p:nvSpPr>
        <p:spPr>
          <a:xfrm>
            <a:off x="4733702" y="2738594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Gleichschenkliges Dreieck 14"/>
          <p:cNvSpPr/>
          <p:nvPr/>
        </p:nvSpPr>
        <p:spPr>
          <a:xfrm>
            <a:off x="6659846" y="2018833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leichschenkliges Dreieck 15"/>
          <p:cNvSpPr/>
          <p:nvPr/>
        </p:nvSpPr>
        <p:spPr>
          <a:xfrm>
            <a:off x="7566080" y="4075337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Gleichschenkliges Dreieck 16"/>
          <p:cNvSpPr/>
          <p:nvPr/>
        </p:nvSpPr>
        <p:spPr>
          <a:xfrm>
            <a:off x="6681151" y="4056222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Gleichschenkliges Dreieck 17"/>
          <p:cNvSpPr/>
          <p:nvPr/>
        </p:nvSpPr>
        <p:spPr>
          <a:xfrm>
            <a:off x="7730639" y="2731913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Gleichschenkliges Dreieck 18"/>
          <p:cNvSpPr/>
          <p:nvPr/>
        </p:nvSpPr>
        <p:spPr>
          <a:xfrm>
            <a:off x="5529890" y="4075337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3663626" y="3394274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3531963" y="4076067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4751009" y="3394274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5751758" y="3394274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6693239" y="3394274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7748353" y="3394274"/>
            <a:ext cx="294504" cy="31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Gleichschenkliges Dreieck 25"/>
          <p:cNvSpPr/>
          <p:nvPr/>
        </p:nvSpPr>
        <p:spPr>
          <a:xfrm>
            <a:off x="5733382" y="2713890"/>
            <a:ext cx="329118" cy="3137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Ellipse 26"/>
          <p:cNvSpPr/>
          <p:nvPr/>
        </p:nvSpPr>
        <p:spPr>
          <a:xfrm>
            <a:off x="5786240" y="2004168"/>
            <a:ext cx="223401" cy="212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Ellipse 27"/>
          <p:cNvSpPr/>
          <p:nvPr/>
        </p:nvSpPr>
        <p:spPr>
          <a:xfrm>
            <a:off x="7783497" y="2004168"/>
            <a:ext cx="223401" cy="212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Ellipse 28"/>
          <p:cNvSpPr/>
          <p:nvPr/>
        </p:nvSpPr>
        <p:spPr>
          <a:xfrm>
            <a:off x="4756045" y="4018926"/>
            <a:ext cx="223401" cy="212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Ellipse 29"/>
          <p:cNvSpPr/>
          <p:nvPr/>
        </p:nvSpPr>
        <p:spPr>
          <a:xfrm>
            <a:off x="2342432" y="6033716"/>
            <a:ext cx="147346" cy="1666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/>
          <p:cNvSpPr/>
          <p:nvPr/>
        </p:nvSpPr>
        <p:spPr>
          <a:xfrm>
            <a:off x="2342526" y="5779694"/>
            <a:ext cx="147252" cy="1523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38328" y="1143000"/>
            <a:ext cx="11301984" cy="4775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Musikprofil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Seit 2003 sind wir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Musikprofilschule des Landes Bremen. 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Bei vielen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Schulveranstaltungen, wie zum Beispiel der Monatsfeier, der Einschulung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 Adventssingen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 Weihnachtskonzert oder der Verabschiedungsfeier der 4. Klassen können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die Kinder ihr erlerntes Repertoire in unterschiedlichen Zusammensetzungen vor vielen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Zuhörenden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präsentieren.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Times New Roman" panose="02020603050405020304" pitchFamily="18" charset="0"/>
              </a:rPr>
              <a:t>Im Rahmen des Musikprofils kooperiert die Schule St. Magnus mit den Musikschulen "Casa della Musica" und "Freie Musikschule Bremen-Nord".</a:t>
            </a:r>
            <a:r>
              <a:rPr lang="de-DE" sz="2400" dirty="0">
                <a:solidFill>
                  <a:srgbClr val="434345"/>
                </a:solidFill>
                <a:latin typeface="+mj-lt"/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cs typeface="Arial" panose="020B0604020202020204" pitchFamily="34" charset="0"/>
              </a:rPr>
              <a:t>Seit dem Schuljahr 2018/2019 sind wir Partnerschule der Bremer Philharmoniker und erleben in unterschiedlichen </a:t>
            </a:r>
            <a:r>
              <a:rPr lang="de-DE" sz="2400" dirty="0" smtClean="0">
                <a:latin typeface="+mj-lt"/>
                <a:cs typeface="Arial" panose="020B0604020202020204" pitchFamily="34" charset="0"/>
              </a:rPr>
              <a:t>Konzertformaten und Projekten </a:t>
            </a:r>
            <a:r>
              <a:rPr lang="de-DE" sz="2400" dirty="0">
                <a:latin typeface="+mj-lt"/>
                <a:cs typeface="Arial" panose="020B0604020202020204" pitchFamily="34" charset="0"/>
              </a:rPr>
              <a:t>die Welt </a:t>
            </a:r>
            <a:r>
              <a:rPr lang="de-DE" sz="2400" dirty="0" smtClean="0">
                <a:latin typeface="+mj-lt"/>
                <a:cs typeface="Arial" panose="020B0604020202020204" pitchFamily="34" charset="0"/>
              </a:rPr>
              <a:t>des Orchesters.</a:t>
            </a:r>
            <a:endParaRPr lang="de-DE" sz="24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3" name="Grafik 2" descr="AN04304_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2033" y="255398"/>
            <a:ext cx="1875791" cy="755015"/>
          </a:xfrm>
          <a:prstGeom prst="rect">
            <a:avLst/>
          </a:prstGeom>
          <a:noFill/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4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712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76349" y="1213426"/>
            <a:ext cx="10917936" cy="4417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Fördern und Fordern</a:t>
            </a:r>
          </a:p>
          <a:p>
            <a:pPr marL="457189" indent="-457189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Bei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Wettbewerben und AGs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ermöglichen wir den Kindern, ihr Können und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Wissen in verschiedenen Bereichen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außerhalb des üblichen Schulalltags zu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zeigen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Mathe-Olympiade, Sportveranstaltungen, Turniere, Arbeitsgemeinschaften, …).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189" indent="-457189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Der Unterricht beinhaltet differenzierte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Lernphasen und Materialien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für die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ganze Klasse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oder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für Kleingruppen.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ei der Zusammenarbeit unterstützen sich die Lehrkräfte, die Studierenden, die pädagogischen Mitarbeitenden, die </a:t>
            </a:r>
            <a:r>
              <a:rPr lang="de-DE" sz="24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Medientutor:innen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und Bundesfreiwillige gegenseitig.</a:t>
            </a:r>
          </a:p>
          <a:p>
            <a:pPr marL="457189" indent="-457189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Unsere multiprofessionellen Teams arbeiten inklusiv und in Kooperation mit unserer Sonderpädagogin in allen Klassen und mit allen Kindern.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Grafik 2" descr="AN04304_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3473" y="392558"/>
            <a:ext cx="1875791" cy="755015"/>
          </a:xfrm>
          <a:prstGeom prst="rect">
            <a:avLst/>
          </a:prstGeom>
          <a:noFill/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5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50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08538" y="623761"/>
            <a:ext cx="10561320" cy="4520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Soziales Lernen</a:t>
            </a: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Der Klassenrat tagt in den einzelnen Klassen, um Fragen der Klassengemeinschaft zu klären und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positive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Wertschätzung zu äußern.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Die Schulregeln dienen dem Zusammenleben und Zusammenarbeiten innerhalb der Schulgemeinschaft.</a:t>
            </a: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Laufe des Schuljahres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erhält Ihr Kind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zu verschiedenen Terminen eine Rückmeldung über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die gezeigten Kompetenzen in den Bereichen Sozialverhalten, Arbeitsverhalten und den einzelnen Unterrichtsfächern.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Rückmeldegespräche mit Eltern finden wiederholt im Laufe des Schuljahres statt. 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 Ende des Schuljahres erhält Ihr Kind ein kompetenzorientiertes Zeugnis.</a:t>
            </a:r>
          </a:p>
        </p:txBody>
      </p:sp>
      <p:pic>
        <p:nvPicPr>
          <p:cNvPr id="3" name="Grafik 2" descr="AN04304_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777" y="246254"/>
            <a:ext cx="1875791" cy="755015"/>
          </a:xfrm>
          <a:prstGeom prst="rect">
            <a:avLst/>
          </a:prstGeom>
          <a:noFill/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6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565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91328" y="753992"/>
            <a:ext cx="11018520" cy="5310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Zusammenarbeit mit Eltern</a:t>
            </a: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Ein wichtiger Baustein der guten Zusammenarbeit sind Kommunikation und das Vertrauen in das Können des jeweils anderen.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Bei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Fragen oder Rückmeldungen haben Sie in Ihrer Klassenleitung kompetente </a:t>
            </a:r>
            <a:r>
              <a:rPr lang="de-DE" sz="24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Ansprechpartner:innen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 den verschiedenen Gremien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der Schule (Elternvertretung der Klassen, Elternbeirat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Schulkonferenz) 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bringen Eltern Ihr Engagement ein. </a:t>
            </a: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 Schulleben sind Sie immer wieder als Begleitung Ihrer Kinder, bei der Durchführung von Schulfesten und Schulveranstaltungen aktiv. </a:t>
            </a:r>
          </a:p>
          <a:p>
            <a:pPr marL="342891" indent="-342891"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Der Elternverein der Schule St. </a:t>
            </a:r>
            <a:r>
              <a:rPr lang="de-DE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de-DE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agnus unterstützt durch tatkräftige Arbeit der Eltern das Schulleben der Schule St. Magnus. Beispiele für bisherige Projekte, die nun Ihren Kindern zu Gute kommen: Großkletteranlage auf dem Hof, Kinderküche, Winterfest, Klassenprojekte wie „Schmetterlinge züchten“, Aufführungen.</a:t>
            </a:r>
            <a:endParaRPr lang="de-DE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Grafik 2" descr="AN04304_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057" y="237110"/>
            <a:ext cx="1875791" cy="755015"/>
          </a:xfrm>
          <a:prstGeom prst="rect">
            <a:avLst/>
          </a:prstGeom>
          <a:noFill/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7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Januar </a:t>
            </a:r>
            <a:r>
              <a:rPr lang="de-DE" dirty="0" smtClean="0"/>
              <a:t>202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908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14400" y="1747188"/>
            <a:ext cx="10030968" cy="3166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chemeClr val="accent1"/>
              </a:buClr>
            </a:pPr>
            <a:r>
              <a:rPr lang="de-DE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Wichtig für Sie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Bei Fragen erreichen Sie uns </a:t>
            </a:r>
            <a:r>
              <a:rPr lang="de-DE" sz="28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außer mittwochs </a:t>
            </a: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täglich in der Zeit von 08.00 bis 12.00 Uhr unter 361-7314.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Schriftliche Fragen können sie jederzeit per Mail an </a:t>
            </a:r>
            <a:r>
              <a:rPr lang="de-DE" sz="2800" u="sng" dirty="0">
                <a:solidFill>
                  <a:srgbClr val="0563C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116@schulverwaltung.bremen.de</a:t>
            </a: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richten.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Schule St. Magnus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BDEC-8E2B-44AB-9B63-6121FB1C0A9C}" type="slidenum">
              <a:rPr lang="de-DE" smtClean="0"/>
              <a:t>8</a:t>
            </a:fld>
            <a:endParaRPr lang="de-DE"/>
          </a:p>
        </p:txBody>
      </p:sp>
      <p:pic>
        <p:nvPicPr>
          <p:cNvPr id="6" name="Grafik 5" descr="AN04304_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057" y="237110"/>
            <a:ext cx="1875791" cy="755015"/>
          </a:xfrm>
          <a:prstGeom prst="rect">
            <a:avLst/>
          </a:prstGeom>
          <a:noFill/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</a:t>
            </a:r>
            <a:r>
              <a:rPr lang="de-DE" smtClean="0"/>
              <a:t>Januar </a:t>
            </a:r>
            <a:r>
              <a:rPr lang="de-DE" smtClean="0"/>
              <a:t>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898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ückblick">
  <a:themeElements>
    <a:clrScheme name="Rückblick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ückblick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Rückblick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822</Words>
  <Application>Microsoft Office PowerPoint</Application>
  <PresentationFormat>Breitbild</PresentationFormat>
  <Paragraphs>137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Rückblick</vt:lpstr>
      <vt:lpstr> Schule St. Magnus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SKB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Schule St. Magnus</dc:title>
  <dc:creator>Frantzen, Andrea (Schulverwaltung)</dc:creator>
  <cp:lastModifiedBy>Akyol, Derya (Schulverwaltung)</cp:lastModifiedBy>
  <cp:revision>39</cp:revision>
  <cp:lastPrinted>2021-03-02T07:25:03Z</cp:lastPrinted>
  <dcterms:created xsi:type="dcterms:W3CDTF">2021-02-12T11:25:51Z</dcterms:created>
  <dcterms:modified xsi:type="dcterms:W3CDTF">2024-08-30T09:25:46Z</dcterms:modified>
</cp:coreProperties>
</file>